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VdXGBeLWNuaf+l5iTj0Q1WRkn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5cd50148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45cd50148d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5cd50148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5cd50148d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5cd50148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45cd50148d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5cd50148d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45cd50148d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5cd50148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45cd50148d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5cd50148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45cd50148d_1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5cd50148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45cd50148d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5cd50148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45cd50148d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5cd5014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45cd50148d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5cd50148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45cd50148d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5cd50148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45cd50148d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5cd50148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45cd50148d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5cd50148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45cd50148d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6309466f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46309466fe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5cd50148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45cd50148d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5cd50148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45cd50148d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12179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744719" y="467468"/>
            <a:ext cx="3552496" cy="77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Московский государственный технический университет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имени Н.Э. Баумана </a:t>
            </a:r>
            <a:endParaRPr b="1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>
            <p:ph type="ctrTitle"/>
          </p:nvPr>
        </p:nvSpPr>
        <p:spPr>
          <a:xfrm>
            <a:off x="790575" y="4099750"/>
            <a:ext cx="923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>
                <a:latin typeface="Arial"/>
                <a:ea typeface="Arial"/>
                <a:cs typeface="Arial"/>
                <a:sym typeface="Arial"/>
              </a:rPr>
              <a:t>Трейдерское приложение 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790575" y="3125031"/>
            <a:ext cx="5838497" cy="67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Сетевые технологии в АСОИУ</a:t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5079" y="417665"/>
            <a:ext cx="830536" cy="83053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6386846" y="467468"/>
            <a:ext cx="3552496" cy="77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Кафедра ИУ5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«Системы обработки информации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и управления»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790575" y="5371502"/>
            <a:ext cx="1547891" cy="370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Исполнители:</a:t>
            </a:r>
            <a:endParaRPr b="1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097750" y="5371499"/>
            <a:ext cx="2780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7F7F7F"/>
                </a:solidFill>
              </a:rPr>
              <a:t>Юриков Е.В. ИУ5-65Б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7F7F7F"/>
                </a:solidFill>
              </a:rPr>
              <a:t>Ищенко А.С. ИУ5-65Б</a:t>
            </a:r>
            <a:endParaRPr sz="16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143" y="33719"/>
            <a:ext cx="1406242" cy="159842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6155615" y="5371502"/>
            <a:ext cx="2780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7F7F7F"/>
                </a:solidFill>
              </a:rPr>
              <a:t>Гурова М.Д. ИУ5-65Б</a:t>
            </a:r>
            <a:endParaRPr b="1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/>
        </p:nvSpPr>
        <p:spPr>
          <a:xfrm>
            <a:off x="794479" y="674559"/>
            <a:ext cx="7362932" cy="74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 диаграмма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0" y="2553625"/>
            <a:ext cx="41094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Сервисы развернуты в Docker</a:t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Взаимодействие модулей: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Бэкенд и WebSocket - gRPC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Бэкенд и фронтенд - REST API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WebSocket и фронтенд - Websocket events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Данные для бэкенда хранятся в PostgreSQL </a:t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400" y="1572125"/>
            <a:ext cx="8013074" cy="52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/>
        </p:nvSpPr>
        <p:spPr>
          <a:xfrm>
            <a:off x="559679" y="278108"/>
            <a:ext cx="38496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Sequence-диаграмма </a:t>
            </a:r>
            <a:r>
              <a:rPr b="1" lang="ru-RU" sz="4200">
                <a:solidFill>
                  <a:schemeClr val="dk1"/>
                </a:solidFill>
              </a:rPr>
              <a:t>для сервиса бэкенда</a:t>
            </a:r>
            <a:endParaRPr sz="1200"/>
          </a:p>
        </p:txBody>
      </p:sp>
      <p:sp>
        <p:nvSpPr>
          <p:cNvPr id="185" name="Google Shape;185;p7"/>
          <p:cNvSpPr txBox="1"/>
          <p:nvPr/>
        </p:nvSpPr>
        <p:spPr>
          <a:xfrm>
            <a:off x="383575" y="2445800"/>
            <a:ext cx="4618500" cy="4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Взаимодействие клиента и сервера бэкенда: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1900">
                <a:solidFill>
                  <a:srgbClr val="7F7F7F"/>
                </a:solidFill>
              </a:rPr>
              <a:t>Регистрация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Авторизация</a:t>
            </a:r>
            <a:endParaRPr sz="19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1900">
                <a:solidFill>
                  <a:srgbClr val="7F7F7F"/>
                </a:solidFill>
              </a:rPr>
              <a:t>Получение компаний</a:t>
            </a:r>
            <a:endParaRPr sz="19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Покупка/продажа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Получение портфеля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Получение списка операций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Добавление компании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Изменение компании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Удаление компании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Получение временного ряда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Взаимодействие клиента и сервера</a:t>
            </a:r>
            <a:r>
              <a:rPr lang="ru-RU" sz="2000">
                <a:solidFill>
                  <a:srgbClr val="7F7F7F"/>
                </a:solidFill>
              </a:rPr>
              <a:t> gRPC: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00">
                <a:solidFill>
                  <a:srgbClr val="7F7F7F"/>
                </a:solidFill>
              </a:rPr>
              <a:t>− Передача новых котировок</a:t>
            </a:r>
            <a:endParaRPr sz="19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179" y="152400"/>
            <a:ext cx="677966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5cd50148d_1_59"/>
          <p:cNvSpPr txBox="1"/>
          <p:nvPr/>
        </p:nvSpPr>
        <p:spPr>
          <a:xfrm>
            <a:off x="794479" y="674558"/>
            <a:ext cx="38496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Sequence-диаграмма </a:t>
            </a:r>
            <a:r>
              <a:rPr b="1" lang="ru-RU" sz="4400">
                <a:solidFill>
                  <a:schemeClr val="dk1"/>
                </a:solidFill>
              </a:rPr>
              <a:t>для WebSocket</a:t>
            </a:r>
            <a:endParaRPr/>
          </a:p>
        </p:txBody>
      </p:sp>
      <p:pic>
        <p:nvPicPr>
          <p:cNvPr id="192" name="Google Shape;192;g245cd50148d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800" y="76200"/>
            <a:ext cx="6403767" cy="67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45cd50148d_1_59"/>
          <p:cNvSpPr txBox="1"/>
          <p:nvPr/>
        </p:nvSpPr>
        <p:spPr>
          <a:xfrm>
            <a:off x="332625" y="2778625"/>
            <a:ext cx="4058100" cy="3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Взаимодействие клиента и сервера WebSocket: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2000">
                <a:solidFill>
                  <a:srgbClr val="7F7F7F"/>
                </a:solidFill>
              </a:rPr>
              <a:t>Установка соединения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Передача котировок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2000">
                <a:solidFill>
                  <a:srgbClr val="7F7F7F"/>
                </a:solidFill>
              </a:rPr>
              <a:t>Закрытие соединения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Взаимодействие и сервера WebSocket и сервера бэкенда: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Передача котировок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5cd50148d_1_80"/>
          <p:cNvSpPr txBox="1"/>
          <p:nvPr/>
        </p:nvSpPr>
        <p:spPr>
          <a:xfrm>
            <a:off x="794479" y="3061808"/>
            <a:ext cx="10598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Wireshark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5cd50148d_1_85"/>
          <p:cNvSpPr txBox="1"/>
          <p:nvPr/>
        </p:nvSpPr>
        <p:spPr>
          <a:xfrm>
            <a:off x="794471" y="674550"/>
            <a:ext cx="78342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Подключение WebSocket</a:t>
            </a:r>
            <a:endParaRPr/>
          </a:p>
        </p:txBody>
      </p:sp>
      <p:pic>
        <p:nvPicPr>
          <p:cNvPr id="204" name="Google Shape;204;g245cd50148d_1_85"/>
          <p:cNvPicPr preferRelativeResize="0"/>
          <p:nvPr/>
        </p:nvPicPr>
        <p:blipFill rotWithShape="1">
          <a:blip r:embed="rId3">
            <a:alphaModFix/>
          </a:blip>
          <a:srcRect b="0" l="0" r="21617" t="0"/>
          <a:stretch/>
        </p:blipFill>
        <p:spPr>
          <a:xfrm>
            <a:off x="424475" y="1889150"/>
            <a:ext cx="11343048" cy="16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45cd50148d_1_85"/>
          <p:cNvSpPr txBox="1"/>
          <p:nvPr/>
        </p:nvSpPr>
        <p:spPr>
          <a:xfrm>
            <a:off x="383575" y="3766525"/>
            <a:ext cx="108768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1575 - порт бэкенда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9000 - порт websocket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TCP</a:t>
            </a:r>
            <a:r>
              <a:rPr lang="ru-RU" sz="2000">
                <a:solidFill>
                  <a:srgbClr val="7F7F7F"/>
                </a:solidFill>
              </a:rPr>
              <a:t>: </a:t>
            </a:r>
            <a:r>
              <a:rPr lang="ru-RU" sz="2000">
                <a:solidFill>
                  <a:srgbClr val="7F7F7F"/>
                </a:solidFill>
              </a:rPr>
              <a:t>Установка TCP соединения ([SYN] -&gt; [SYN, ACK] -&gt; [ACK])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HTTP запрос на повышение соединения (Upgrade websocket)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HTTP </a:t>
            </a:r>
            <a:r>
              <a:rPr lang="ru-RU" sz="2000">
                <a:solidFill>
                  <a:srgbClr val="7F7F7F"/>
                </a:solidFill>
              </a:rPr>
              <a:t>ответ о повышении соединения (Upgrade websocket), Открытие Websocket соединения (Switching Protocols)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TCP: Ответ ([ACK])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45cd50148d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635901"/>
            <a:ext cx="11277902" cy="60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45cd50148d_1_102"/>
          <p:cNvSpPr txBox="1"/>
          <p:nvPr/>
        </p:nvSpPr>
        <p:spPr>
          <a:xfrm>
            <a:off x="457047" y="273425"/>
            <a:ext cx="1905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Клиент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45cd50148d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25" y="589775"/>
            <a:ext cx="11290752" cy="605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45cd50148d_1_109"/>
          <p:cNvSpPr txBox="1"/>
          <p:nvPr/>
        </p:nvSpPr>
        <p:spPr>
          <a:xfrm>
            <a:off x="457047" y="273425"/>
            <a:ext cx="1905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Сервер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45cd50148d_1_116"/>
          <p:cNvPicPr preferRelativeResize="0"/>
          <p:nvPr/>
        </p:nvPicPr>
        <p:blipFill rotWithShape="1">
          <a:blip r:embed="rId3">
            <a:alphaModFix/>
          </a:blip>
          <a:srcRect b="26847" l="0" r="0" t="0"/>
          <a:stretch/>
        </p:blipFill>
        <p:spPr>
          <a:xfrm>
            <a:off x="457050" y="714175"/>
            <a:ext cx="11168448" cy="43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45cd50148d_1_116"/>
          <p:cNvSpPr txBox="1"/>
          <p:nvPr/>
        </p:nvSpPr>
        <p:spPr>
          <a:xfrm>
            <a:off x="457059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Передача данных WebSocket</a:t>
            </a:r>
            <a:endParaRPr sz="2200"/>
          </a:p>
        </p:txBody>
      </p:sp>
      <p:sp>
        <p:nvSpPr>
          <p:cNvPr id="224" name="Google Shape;224;g245cd50148d_1_116"/>
          <p:cNvSpPr txBox="1"/>
          <p:nvPr/>
        </p:nvSpPr>
        <p:spPr>
          <a:xfrm>
            <a:off x="383575" y="5097025"/>
            <a:ext cx="108768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WebSocket: </a:t>
            </a:r>
            <a:r>
              <a:rPr lang="ru-RU" sz="2000">
                <a:solidFill>
                  <a:srgbClr val="7F7F7F"/>
                </a:solidFill>
              </a:rPr>
              <a:t>Передача данных (Websocket Text)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TCP: Подтверждение получения ([ACK])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5cd50148d_1_124"/>
          <p:cNvSpPr txBox="1"/>
          <p:nvPr/>
        </p:nvSpPr>
        <p:spPr>
          <a:xfrm>
            <a:off x="580784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Поддержание </a:t>
            </a:r>
            <a:r>
              <a:rPr b="1" lang="ru-RU" sz="2200">
                <a:solidFill>
                  <a:schemeClr val="dk1"/>
                </a:solidFill>
              </a:rPr>
              <a:t>WebSocket </a:t>
            </a:r>
            <a:r>
              <a:rPr b="1" lang="ru-RU" sz="2200">
                <a:solidFill>
                  <a:schemeClr val="dk1"/>
                </a:solidFill>
              </a:rPr>
              <a:t>соединения - сервер</a:t>
            </a:r>
            <a:endParaRPr sz="2200"/>
          </a:p>
        </p:txBody>
      </p:sp>
      <p:pic>
        <p:nvPicPr>
          <p:cNvPr id="230" name="Google Shape;230;g245cd50148d_1_124"/>
          <p:cNvPicPr preferRelativeResize="0"/>
          <p:nvPr/>
        </p:nvPicPr>
        <p:blipFill rotWithShape="1">
          <a:blip r:embed="rId3">
            <a:alphaModFix/>
          </a:blip>
          <a:srcRect b="17266" l="0" r="0" t="0"/>
          <a:stretch/>
        </p:blipFill>
        <p:spPr>
          <a:xfrm>
            <a:off x="580775" y="712025"/>
            <a:ext cx="11030448" cy="489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45cd50148d_1_124"/>
          <p:cNvSpPr txBox="1"/>
          <p:nvPr/>
        </p:nvSpPr>
        <p:spPr>
          <a:xfrm>
            <a:off x="580775" y="5607825"/>
            <a:ext cx="10876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WebSocket: </a:t>
            </a:r>
            <a:r>
              <a:rPr lang="ru-RU" sz="1800">
                <a:solidFill>
                  <a:srgbClr val="7F7F7F"/>
                </a:solidFill>
              </a:rPr>
              <a:t>Ping</a:t>
            </a:r>
            <a:r>
              <a:rPr lang="ru-RU" sz="1800">
                <a:solidFill>
                  <a:srgbClr val="7F7F7F"/>
                </a:solidFill>
              </a:rPr>
              <a:t> (Websocket Ping) - отправляет сервер</a:t>
            </a:r>
            <a:endParaRPr sz="18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TCP: Подтверждение получения ([ACK])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</a:t>
            </a:r>
            <a:r>
              <a:rPr lang="ru-RU" sz="1800">
                <a:solidFill>
                  <a:srgbClr val="7F7F7F"/>
                </a:solidFill>
              </a:rPr>
              <a:t>WebSocket: </a:t>
            </a:r>
            <a:r>
              <a:rPr lang="ru-RU" sz="1800">
                <a:solidFill>
                  <a:srgbClr val="7F7F7F"/>
                </a:solidFill>
              </a:rPr>
              <a:t>Pong (</a:t>
            </a:r>
            <a:r>
              <a:rPr lang="ru-RU" sz="1800">
                <a:solidFill>
                  <a:srgbClr val="7F7F7F"/>
                </a:solidFill>
              </a:rPr>
              <a:t>Websocket Pong) - отправляет клиент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TCP: Подтверждение получения ([ACK])</a:t>
            </a:r>
            <a:endParaRPr sz="18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5cd50148d_1_132"/>
          <p:cNvSpPr txBox="1"/>
          <p:nvPr/>
        </p:nvSpPr>
        <p:spPr>
          <a:xfrm>
            <a:off x="580784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Поддержание WebSocket соединения - клиент</a:t>
            </a:r>
            <a:endParaRPr sz="2200"/>
          </a:p>
        </p:txBody>
      </p:sp>
      <p:pic>
        <p:nvPicPr>
          <p:cNvPr id="237" name="Google Shape;237;g245cd50148d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75" y="788225"/>
            <a:ext cx="11030448" cy="591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5cd50148d_1_4"/>
          <p:cNvSpPr txBox="1"/>
          <p:nvPr/>
        </p:nvSpPr>
        <p:spPr>
          <a:xfrm>
            <a:off x="794479" y="674558"/>
            <a:ext cx="10598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Введение</a:t>
            </a:r>
            <a:endParaRPr/>
          </a:p>
        </p:txBody>
      </p:sp>
      <p:sp>
        <p:nvSpPr>
          <p:cNvPr id="99" name="Google Shape;99;g245cd50148d_1_4"/>
          <p:cNvSpPr txBox="1"/>
          <p:nvPr/>
        </p:nvSpPr>
        <p:spPr>
          <a:xfrm>
            <a:off x="794475" y="3219150"/>
            <a:ext cx="104193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Создание распределённой системы, п</a:t>
            </a:r>
            <a:r>
              <a:rPr lang="ru-RU" sz="2000">
                <a:solidFill>
                  <a:schemeClr val="dk1"/>
                </a:solidFill>
              </a:rPr>
              <a:t>редоставляющей информацию о ценных бумагах и их актуальных котировках с визуализацией в виде графика, возможностью покупки и продажи акций, а также изменения информации о них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0" name="Google Shape;100;g245cd50148d_1_4"/>
          <p:cNvSpPr txBox="1"/>
          <p:nvPr/>
        </p:nvSpPr>
        <p:spPr>
          <a:xfrm>
            <a:off x="794475" y="2693725"/>
            <a:ext cx="269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</a:rPr>
              <a:t>Цель 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5cd50148d_1_144"/>
          <p:cNvSpPr txBox="1"/>
          <p:nvPr/>
        </p:nvSpPr>
        <p:spPr>
          <a:xfrm>
            <a:off x="580784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Закрытие WebSocket соединения - клиент</a:t>
            </a:r>
            <a:endParaRPr sz="2200"/>
          </a:p>
        </p:txBody>
      </p:sp>
      <p:pic>
        <p:nvPicPr>
          <p:cNvPr id="243" name="Google Shape;243;g245cd50148d_1_144"/>
          <p:cNvPicPr preferRelativeResize="0"/>
          <p:nvPr/>
        </p:nvPicPr>
        <p:blipFill rotWithShape="1">
          <a:blip r:embed="rId3">
            <a:alphaModFix/>
          </a:blip>
          <a:srcRect b="12141" l="0" r="0" t="0"/>
          <a:stretch/>
        </p:blipFill>
        <p:spPr>
          <a:xfrm>
            <a:off x="580775" y="635825"/>
            <a:ext cx="11030448" cy="4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45cd50148d_1_144"/>
          <p:cNvSpPr txBox="1"/>
          <p:nvPr/>
        </p:nvSpPr>
        <p:spPr>
          <a:xfrm>
            <a:off x="304350" y="5752500"/>
            <a:ext cx="11583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1800">
                <a:solidFill>
                  <a:srgbClr val="7F7F7F"/>
                </a:solidFill>
              </a:rPr>
              <a:t>TCP: Запрос на закрытие соединения</a:t>
            </a:r>
            <a:r>
              <a:rPr lang="ru-RU" sz="1800">
                <a:solidFill>
                  <a:srgbClr val="7F7F7F"/>
                </a:solidFill>
              </a:rPr>
              <a:t> ([FIN, ACK]) - сначала от клиента, затем от сервера Websocket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TCP: Подтверждение получения ([ACK])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TCP: Закрытие соединение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800">
                <a:solidFill>
                  <a:srgbClr val="7F7F7F"/>
                </a:solidFill>
              </a:rPr>
              <a:t>− TCP: Подтверждение получения ([ACK])</a:t>
            </a:r>
            <a:endParaRPr sz="18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5cd50148d_1_139"/>
          <p:cNvSpPr txBox="1"/>
          <p:nvPr/>
        </p:nvSpPr>
        <p:spPr>
          <a:xfrm>
            <a:off x="580784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Закрытие</a:t>
            </a:r>
            <a:r>
              <a:rPr b="1" lang="ru-RU" sz="2200">
                <a:solidFill>
                  <a:schemeClr val="dk1"/>
                </a:solidFill>
              </a:rPr>
              <a:t> WebSocket соединения - Сервер</a:t>
            </a:r>
            <a:endParaRPr sz="2200"/>
          </a:p>
        </p:txBody>
      </p:sp>
      <p:pic>
        <p:nvPicPr>
          <p:cNvPr id="250" name="Google Shape;250;g245cd50148d_1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75" y="788225"/>
            <a:ext cx="11030448" cy="591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5cd50148d_1_152"/>
          <p:cNvSpPr txBox="1"/>
          <p:nvPr/>
        </p:nvSpPr>
        <p:spPr>
          <a:xfrm>
            <a:off x="580784" y="273425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gRPC</a:t>
            </a:r>
            <a:endParaRPr sz="2200"/>
          </a:p>
        </p:txBody>
      </p:sp>
      <p:pic>
        <p:nvPicPr>
          <p:cNvPr id="256" name="Google Shape;256;g245cd50148d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375" y="635825"/>
            <a:ext cx="9286776" cy="49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45cd50148d_1_152"/>
          <p:cNvSpPr txBox="1"/>
          <p:nvPr/>
        </p:nvSpPr>
        <p:spPr>
          <a:xfrm>
            <a:off x="331275" y="12237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88888"/>
              </a:solidFill>
            </a:endParaRPr>
          </a:p>
        </p:txBody>
      </p:sp>
      <p:sp>
        <p:nvSpPr>
          <p:cNvPr id="258" name="Google Shape;258;g245cd50148d_1_152"/>
          <p:cNvSpPr txBox="1"/>
          <p:nvPr/>
        </p:nvSpPr>
        <p:spPr>
          <a:xfrm>
            <a:off x="0" y="1073175"/>
            <a:ext cx="2830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</a:pPr>
            <a:r>
              <a:rPr lang="ru-RU" sz="1800">
                <a:solidFill>
                  <a:srgbClr val="7F7F7F"/>
                </a:solidFill>
                <a:highlight>
                  <a:schemeClr val="lt1"/>
                </a:highlight>
              </a:rPr>
              <a:t>по gRPC происходит взаимодействие бэкенда (порт 1601) и сервиса WS (порт 7000)</a:t>
            </a:r>
            <a:endParaRPr sz="1800">
              <a:solidFill>
                <a:srgbClr val="7F7F7F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</a:pPr>
            <a:r>
              <a:rPr lang="ru-RU" sz="1800">
                <a:solidFill>
                  <a:srgbClr val="7F7F7F"/>
                </a:solidFill>
                <a:highlight>
                  <a:schemeClr val="lt1"/>
                </a:highlight>
              </a:rPr>
              <a:t>данные сериализуются в бинарном виде</a:t>
            </a:r>
            <a:endParaRPr sz="1800">
              <a:solidFill>
                <a:srgbClr val="7F7F7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d50148d_1_158"/>
          <p:cNvSpPr txBox="1"/>
          <p:nvPr/>
        </p:nvSpPr>
        <p:spPr>
          <a:xfrm>
            <a:off x="74309" y="103750"/>
            <a:ext cx="7340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2200">
                <a:solidFill>
                  <a:schemeClr val="dk1"/>
                </a:solidFill>
              </a:rPr>
              <a:t>REST API</a:t>
            </a:r>
            <a:endParaRPr sz="2200"/>
          </a:p>
        </p:txBody>
      </p:sp>
      <p:pic>
        <p:nvPicPr>
          <p:cNvPr id="264" name="Google Shape;264;g245cd50148d_1_158"/>
          <p:cNvPicPr preferRelativeResize="0"/>
          <p:nvPr/>
        </p:nvPicPr>
        <p:blipFill rotWithShape="1">
          <a:blip r:embed="rId3">
            <a:alphaModFix/>
          </a:blip>
          <a:srcRect b="45699" l="0" r="0" t="0"/>
          <a:stretch/>
        </p:blipFill>
        <p:spPr>
          <a:xfrm>
            <a:off x="74300" y="535725"/>
            <a:ext cx="11995450" cy="40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45cd50148d_1_158"/>
          <p:cNvSpPr txBox="1"/>
          <p:nvPr/>
        </p:nvSpPr>
        <p:spPr>
          <a:xfrm>
            <a:off x="74275" y="5125000"/>
            <a:ext cx="1199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взаимодействие клиента (порт 2115) и сервиса бэкенда (порт 8000) происходит по Rest API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данные сериализуются в формат JSON 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на рисунке показан запрос на эндпоинт /company и ответ на него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6309466fe_1_9"/>
          <p:cNvSpPr txBox="1"/>
          <p:nvPr/>
        </p:nvSpPr>
        <p:spPr>
          <a:xfrm>
            <a:off x="794479" y="674558"/>
            <a:ext cx="10598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Заключение</a:t>
            </a:r>
            <a:endParaRPr/>
          </a:p>
        </p:txBody>
      </p:sp>
      <p:sp>
        <p:nvSpPr>
          <p:cNvPr id="271" name="Google Shape;271;g246309466fe_1_9"/>
          <p:cNvSpPr txBox="1"/>
          <p:nvPr/>
        </p:nvSpPr>
        <p:spPr>
          <a:xfrm>
            <a:off x="794475" y="2886525"/>
            <a:ext cx="102408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В результате выполнения курсовой работы была создана распределённая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система "Трейдерское приложение", позволяющая пользователям создавать личные аккаунты, покупать и продавать акции, а также хранить операции пользователя и его портфель. Для поддержания постоянного соединения и передачи данных от сервера на клиент была применена технология WebSocket.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cd50148d_1_26"/>
          <p:cNvSpPr txBox="1"/>
          <p:nvPr/>
        </p:nvSpPr>
        <p:spPr>
          <a:xfrm>
            <a:off x="794475" y="1101850"/>
            <a:ext cx="102408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</a:rPr>
              <a:t>Фронтенд - реализовать приложение на React + Redux Toolkit + Axios + MUI. Необходимо реализовать окно регистрации и авторизации. Приложение должно об</a:t>
            </a:r>
            <a:r>
              <a:rPr lang="ru-RU" sz="1800">
                <a:solidFill>
                  <a:schemeClr val="dk1"/>
                </a:solidFill>
              </a:rPr>
              <a:t>щ</a:t>
            </a:r>
            <a:r>
              <a:rPr lang="ru-RU" sz="1800">
                <a:solidFill>
                  <a:schemeClr val="dk1"/>
                </a:solidFill>
              </a:rPr>
              <a:t>аться с веб-сервис</a:t>
            </a:r>
            <a:r>
              <a:rPr lang="ru-RU" sz="1800">
                <a:solidFill>
                  <a:schemeClr val="dk1"/>
                </a:solidFill>
              </a:rPr>
              <a:t>у</a:t>
            </a:r>
            <a:r>
              <a:rPr lang="ru-RU" sz="1800">
                <a:solidFill>
                  <a:schemeClr val="dk1"/>
                </a:solidFill>
              </a:rPr>
              <a:t> с данными.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</a:rPr>
              <a:t>Бэкенд - реализовать веб-сервис (API gateway), который будет предоставлять методы для фронтенда. Веб-сервис взаимодействует с базой данных. Необходимо ограничить доступ к методам сервиса через авторизацию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</a:rPr>
              <a:t>Интеграционная задача - р</a:t>
            </a:r>
            <a:r>
              <a:rPr lang="ru-RU" sz="1800">
                <a:solidFill>
                  <a:schemeClr val="dk1"/>
                </a:solidFill>
              </a:rPr>
              <a:t>еализовать протокол прикладного уровня для передачи по WebSocket котировок акций. Сервис ws взаимодействует с бэкендом по gRPC для получения/изменения данных. Гарантированная доставка сообщений при повторном подключении после разрыва соединения.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" name="Google Shape;106;g245cd50148d_1_26"/>
          <p:cNvSpPr txBox="1"/>
          <p:nvPr/>
        </p:nvSpPr>
        <p:spPr>
          <a:xfrm>
            <a:off x="794475" y="576425"/>
            <a:ext cx="269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</a:rPr>
              <a:t>Задачи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07" name="Google Shape;107;g245cd50148d_1_26"/>
          <p:cNvSpPr txBox="1"/>
          <p:nvPr/>
        </p:nvSpPr>
        <p:spPr>
          <a:xfrm>
            <a:off x="794475" y="5249000"/>
            <a:ext cx="105981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Фронтенд - Гурова М.Д.		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Бэкенд - Юриков Е.В.	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1900">
                <a:solidFill>
                  <a:schemeClr val="dk1"/>
                </a:solidFill>
              </a:rPr>
              <a:t>Интеграционная задача - Ищенко А.С.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08" name="Google Shape;108;g245cd50148d_1_26"/>
          <p:cNvSpPr txBox="1"/>
          <p:nvPr/>
        </p:nvSpPr>
        <p:spPr>
          <a:xfrm>
            <a:off x="794475" y="4753850"/>
            <a:ext cx="269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2000">
                <a:solidFill>
                  <a:schemeClr val="dk1"/>
                </a:solidFill>
              </a:rPr>
              <a:t>Исполнители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794479" y="674558"/>
            <a:ext cx="10598046" cy="734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Стек технологий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794476" y="1947900"/>
            <a:ext cx="3170188" cy="382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3415038" y="1947900"/>
            <a:ext cx="2968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415038" y="2330157"/>
            <a:ext cx="2102400" cy="466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6608926" y="1947900"/>
            <a:ext cx="2374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ru-RU" sz="2000">
                <a:solidFill>
                  <a:schemeClr val="dk1"/>
                </a:solidFill>
              </a:rPr>
              <a:t>Integration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0478" y="2319600"/>
            <a:ext cx="2102400" cy="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476" y="2330158"/>
            <a:ext cx="2102400" cy="4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794475" y="2646375"/>
            <a:ext cx="22677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react 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r>
              <a:rPr lang="ru-RU" sz="2000">
                <a:solidFill>
                  <a:srgbClr val="7F7F7F"/>
                </a:solidFill>
              </a:rPr>
              <a:t>-</a:t>
            </a: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toolkit 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typescript 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css-modules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sass</a:t>
            </a:r>
            <a:endParaRPr sz="2000">
              <a:solidFill>
                <a:srgbClr val="7F7F7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MUI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docker 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3415038" y="2646380"/>
            <a:ext cx="32706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9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django </a:t>
            </a:r>
            <a:endParaRPr b="0" i="0" sz="19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19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django_rest_framework rest_framework_simplejwt PostgreSQL</a:t>
            </a:r>
            <a:endParaRPr b="0" i="0" sz="19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1950">
                <a:solidFill>
                  <a:srgbClr val="7F7F7F"/>
                </a:solidFill>
              </a:rPr>
              <a:t>psycopg2</a:t>
            </a:r>
            <a:endParaRPr sz="195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docker </a:t>
            </a:r>
            <a:endParaRPr sz="1950">
              <a:solidFill>
                <a:srgbClr val="7F7F7F"/>
              </a:solidFill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640465" y="2646378"/>
            <a:ext cx="2616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websockets</a:t>
            </a:r>
            <a:r>
              <a:rPr b="0" i="0" lang="ru-RU" sz="2000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grpcio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grpcio-tools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docker 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9209101" y="1947900"/>
            <a:ext cx="2374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9240640" y="2646378"/>
            <a:ext cx="26163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docker </a:t>
            </a:r>
            <a:endParaRPr b="0" i="0" sz="2000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docker-compose</a:t>
            </a:r>
            <a:endParaRPr b="0" i="0" sz="2000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>
            <a:off x="9209103" y="2342462"/>
            <a:ext cx="21024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/>
        </p:nvSpPr>
        <p:spPr>
          <a:xfrm>
            <a:off x="794479" y="674558"/>
            <a:ext cx="10598046" cy="734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Функции</a:t>
            </a: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приложения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1" y="2117397"/>
            <a:ext cx="456595" cy="45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346" y="2117945"/>
            <a:ext cx="457481" cy="45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5739" y="2117397"/>
            <a:ext cx="454910" cy="4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794475" y="2896325"/>
            <a:ext cx="29679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Предоставление информации о ценных бумагах и их актуальных котировках с визуализацией в виде графика для всех посетителей сайта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4527029" y="2896318"/>
            <a:ext cx="28482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>
                <a:solidFill>
                  <a:schemeClr val="dk1"/>
                </a:solidFill>
              </a:rPr>
              <a:t>Возможность покупки акций, п</a:t>
            </a:r>
            <a:r>
              <a:rPr lang="ru-RU" sz="2000">
                <a:solidFill>
                  <a:schemeClr val="dk1"/>
                </a:solidFill>
              </a:rPr>
              <a:t>росмотр истории операций и списка имеющихся акций для авторизованных пользователей сайта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8289560" y="2896317"/>
            <a:ext cx="29232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Возможность</a:t>
            </a:r>
            <a:r>
              <a:rPr lang="ru-RU" sz="2000">
                <a:solidFill>
                  <a:schemeClr val="dk1"/>
                </a:solidFill>
              </a:rPr>
              <a:t> управления данными о ценных бумагах (название, стоимость, описание), а также их создания и удаления менеджерами сайта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914412" y="5444315"/>
            <a:ext cx="457381" cy="455100"/>
            <a:chOff x="2776338" y="3940125"/>
            <a:chExt cx="2572449" cy="2559620"/>
          </a:xfrm>
        </p:grpSpPr>
        <p:sp>
          <p:nvSpPr>
            <p:cNvPr id="138" name="Google Shape;138;p2"/>
            <p:cNvSpPr/>
            <p:nvPr/>
          </p:nvSpPr>
          <p:spPr>
            <a:xfrm>
              <a:off x="2789175" y="3944495"/>
              <a:ext cx="2558400" cy="2555100"/>
            </a:xfrm>
            <a:prstGeom prst="rect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"/>
            <p:cNvCxnSpPr>
              <a:stCxn id="138" idx="1"/>
            </p:cNvCxnSpPr>
            <p:nvPr/>
          </p:nvCxnSpPr>
          <p:spPr>
            <a:xfrm flipH="1" rot="10800000">
              <a:off x="2789175" y="3951845"/>
              <a:ext cx="1271700" cy="12702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"/>
            <p:cNvCxnSpPr>
              <a:endCxn id="138" idx="3"/>
            </p:cNvCxnSpPr>
            <p:nvPr/>
          </p:nvCxnSpPr>
          <p:spPr>
            <a:xfrm flipH="1" rot="10800000">
              <a:off x="4060875" y="5222045"/>
              <a:ext cx="1286700" cy="12777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"/>
            <p:cNvCxnSpPr/>
            <p:nvPr/>
          </p:nvCxnSpPr>
          <p:spPr>
            <a:xfrm flipH="1" rot="10800000">
              <a:off x="2789171" y="3940125"/>
              <a:ext cx="2559600" cy="25596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2"/>
            <p:cNvCxnSpPr/>
            <p:nvPr/>
          </p:nvCxnSpPr>
          <p:spPr>
            <a:xfrm flipH="1" rot="10800000">
              <a:off x="2789163" y="3941625"/>
              <a:ext cx="1899000" cy="18990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"/>
            <p:cNvCxnSpPr/>
            <p:nvPr/>
          </p:nvCxnSpPr>
          <p:spPr>
            <a:xfrm flipH="1" rot="10800000">
              <a:off x="3431486" y="4574843"/>
              <a:ext cx="1917300" cy="19173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"/>
            <p:cNvCxnSpPr/>
            <p:nvPr/>
          </p:nvCxnSpPr>
          <p:spPr>
            <a:xfrm flipH="1" rot="10800000">
              <a:off x="2776338" y="3944550"/>
              <a:ext cx="630300" cy="6303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"/>
            <p:cNvCxnSpPr/>
            <p:nvPr/>
          </p:nvCxnSpPr>
          <p:spPr>
            <a:xfrm flipH="1" rot="10800000">
              <a:off x="4718463" y="5869425"/>
              <a:ext cx="630300" cy="630300"/>
            </a:xfrm>
            <a:prstGeom prst="straightConnector1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" name="Google Shape;146;p2"/>
          <p:cNvSpPr txBox="1"/>
          <p:nvPr/>
        </p:nvSpPr>
        <p:spPr>
          <a:xfrm>
            <a:off x="1682700" y="5504200"/>
            <a:ext cx="9861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ru-RU" sz="2000">
                <a:solidFill>
                  <a:schemeClr val="dk1"/>
                </a:solidFill>
              </a:rPr>
              <a:t>Авторизация для двух видов пользователей - обычный пользователь и менеджер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C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5cd50148d_1_74"/>
          <p:cNvSpPr txBox="1"/>
          <p:nvPr/>
        </p:nvSpPr>
        <p:spPr>
          <a:xfrm>
            <a:off x="794479" y="3061808"/>
            <a:ext cx="10598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Диаграммы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/>
        </p:nvSpPr>
        <p:spPr>
          <a:xfrm>
            <a:off x="794479" y="674558"/>
            <a:ext cx="3974790" cy="2886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Диаграмма прецедентов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794475" y="2553625"/>
            <a:ext cx="40581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4</a:t>
            </a: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типа пользователей: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гость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2000">
                <a:solidFill>
                  <a:srgbClr val="7F7F7F"/>
                </a:solidFill>
              </a:rPr>
              <a:t>авторизованный пользователь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2000">
                <a:solidFill>
                  <a:srgbClr val="7F7F7F"/>
                </a:solidFill>
              </a:rPr>
              <a:t>менеджер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− администратор</a:t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575" y="152400"/>
            <a:ext cx="53858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/>
        </p:nvSpPr>
        <p:spPr>
          <a:xfrm>
            <a:off x="794479" y="469109"/>
            <a:ext cx="73629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dk1"/>
                </a:solidFill>
              </a:rPr>
              <a:t>Диаграмма деятельности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0" y="2553625"/>
            <a:ext cx="38694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Основные возможности</a:t>
            </a: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7F7F7F"/>
              </a:solidFill>
              <a:highlight>
                <a:srgbClr val="7F7F94"/>
              </a:highlight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Гость: просмотр списка акций, авторизация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Пользователь: просмотр списка акций, покупка/продажа акций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Менеджер: просмотр списка акций, редактирование информации об акциях</a:t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475" y="1366699"/>
            <a:ext cx="8170124" cy="48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/>
        </p:nvSpPr>
        <p:spPr>
          <a:xfrm>
            <a:off x="794475" y="674550"/>
            <a:ext cx="56331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r>
              <a:rPr b="1" lang="ru-RU" sz="4400">
                <a:solidFill>
                  <a:schemeClr val="dk1"/>
                </a:solidFill>
              </a:rPr>
              <a:t> </a:t>
            </a:r>
            <a:r>
              <a:rPr b="1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диаграмма</a:t>
            </a:r>
            <a:endParaRPr/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1951" l="0" r="0" t="0"/>
          <a:stretch/>
        </p:blipFill>
        <p:spPr>
          <a:xfrm>
            <a:off x="4258350" y="1795950"/>
            <a:ext cx="733425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383575" y="2253050"/>
            <a:ext cx="38748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7F7F7F"/>
                </a:solidFill>
              </a:rPr>
              <a:t>Сущности</a:t>
            </a: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Компания (акция)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b="0" i="0" lang="ru-RU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Временной ряд акций - </a:t>
            </a:r>
            <a:r>
              <a:rPr lang="ru-RU" sz="2000">
                <a:solidFill>
                  <a:srgbClr val="7F7F7F"/>
                </a:solidFill>
              </a:rPr>
              <a:t>отслеживание изменения стоимости акций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Пользователь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Журнал операций - история операций пользователя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–"/>
            </a:pPr>
            <a:r>
              <a:rPr lang="ru-RU" sz="2000">
                <a:solidFill>
                  <a:srgbClr val="7F7F7F"/>
                </a:solidFill>
              </a:rPr>
              <a:t>Портфель - акции пользователя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2022-05-23T16:07:52Z</dcterms:created>
  <dc:creator>Елизавета Бредня</dc:creator>
</cp:coreProperties>
</file>